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61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表格 3"/>
          <p:cNvGraphicFramePr/>
          <p:nvPr/>
        </p:nvGraphicFramePr>
        <p:xfrm>
          <a:off x="548640" y="141605"/>
          <a:ext cx="10883265" cy="64668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903605"/>
                <a:gridCol w="656166"/>
                <a:gridCol w="656166"/>
                <a:gridCol w="480060"/>
                <a:gridCol w="983666"/>
                <a:gridCol w="563426"/>
                <a:gridCol w="563426"/>
                <a:gridCol w="563426"/>
                <a:gridCol w="563426"/>
                <a:gridCol w="563426"/>
                <a:gridCol w="563426"/>
                <a:gridCol w="563426"/>
                <a:gridCol w="473075"/>
                <a:gridCol w="858520"/>
                <a:gridCol w="642620"/>
                <a:gridCol w="642620"/>
                <a:gridCol w="642620"/>
              </a:tblGrid>
              <a:tr h="340360">
                <a:tc gridSpan="16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</a:rPr>
                        <a:t>舞台</a:t>
                      </a: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anchor="ctr" anchorCtr="0"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 b="1">
                          <a:latin typeface="+mn-ea"/>
                        </a:rPr>
                        <a:t>前门</a:t>
                      </a:r>
                      <a:endParaRPr lang="zh-CN" altLang="en-US" sz="1600" b="1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T w="12700" cmpd="sng">
                      <a:solidFill>
                        <a:schemeClr val="tx1"/>
                      </a:solidFill>
                      <a:prstDash val="solid"/>
                    </a:lnT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tx1"/>
                      </a:solidFill>
                      <a:prstDash val="solid"/>
                    </a:lnT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tx1"/>
                      </a:solidFill>
                      <a:prstDash val="solid"/>
                    </a:lnT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tx1"/>
                      </a:solidFill>
                      <a:prstDash val="solid"/>
                    </a:lnT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tx1"/>
                      </a:solidFill>
                      <a:prstDash val="solid"/>
                    </a:lnT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tx1"/>
                      </a:solidFill>
                      <a:prstDash val="solid"/>
                    </a:lnT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tx1"/>
                      </a:solidFill>
                      <a:prstDash val="solid"/>
                    </a:lnT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tx1"/>
                      </a:solidFill>
                      <a:prstDash val="solid"/>
                    </a:lnT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tx1"/>
                      </a:solidFill>
                      <a:prstDash val="solid"/>
                    </a:lnT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tx1"/>
                      </a:solidFill>
                      <a:prstDash val="solid"/>
                    </a:lnT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tx1"/>
                      </a:solidFill>
                      <a:prstDash val="solid"/>
                    </a:lnT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tx1"/>
                      </a:solidFill>
                      <a:prstDash val="solid"/>
                    </a:lnT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tx1"/>
                      </a:solidFill>
                      <a:prstDash val="solid"/>
                    </a:lnT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tx1"/>
                      </a:solidFill>
                      <a:prstDash val="solid"/>
                    </a:lnT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 b="1">
                        <a:latin typeface="+mn-ea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tx1"/>
                      </a:solidFill>
                      <a:prstDash val="solid"/>
                    </a:lnT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 b="1">
                        <a:latin typeface="+mn-ea"/>
                      </a:endParaRPr>
                    </a:p>
                  </a:txBody>
                  <a:tcPr anchor="ctr" anchorCtr="0">
                    <a:lnT w="12700" cmpd="sng">
                      <a:solidFill>
                        <a:schemeClr val="tx1"/>
                      </a:solidFill>
                      <a:prstDash val="solid"/>
                    </a:lnT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 b="1">
                        <a:latin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 b="1">
                        <a:latin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 b="1">
                        <a:latin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 b="1">
                        <a:latin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 b="1">
                        <a:latin typeface="+mn-ea"/>
                      </a:endParaRPr>
                    </a:p>
                  </a:txBody>
                  <a:tcPr anchor="ctr" anchorCtr="0"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 b="1">
                        <a:latin typeface="+mn-ea"/>
                      </a:endParaRPr>
                    </a:p>
                  </a:txBody>
                  <a:tcPr anchor="ctr" anchorCtr="0"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 b="1">
                          <a:latin typeface="+mn-ea"/>
                        </a:rPr>
                        <a:t>中门</a:t>
                      </a:r>
                      <a:endParaRPr lang="zh-CN" altLang="en-US" sz="1600" b="1">
                        <a:latin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1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2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rowSpan="14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</a:rPr>
                        <a:t>过道</a:t>
                      </a: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</a:rPr>
                        <a:t>1</a:t>
                      </a: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2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3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4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5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6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7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rowSpan="14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sym typeface="+mn-ea"/>
                        </a:rPr>
                        <a:t>过道</a:t>
                      </a:r>
                      <a:endParaRPr lang="zh-CN" altLang="en-US" sz="1600">
                        <a:latin typeface="+mn-ea"/>
                        <a:sym typeface="+mn-ea"/>
                      </a:endParaRPr>
                    </a:p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  <a:sym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latin typeface="+mn-ea"/>
                          <a:cs typeface="+mn-lt"/>
                        </a:rPr>
                        <a:t>1</a:t>
                      </a:r>
                      <a:endParaRPr lang="en-US" altLang="zh-CN" sz="1600" b="0">
                        <a:latin typeface="+mn-ea"/>
                        <a:cs typeface="+mn-lt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latin typeface="+mn-ea"/>
                          <a:cs typeface="+mn-lt"/>
                        </a:rPr>
                        <a:t>2</a:t>
                      </a:r>
                      <a:endParaRPr lang="en-US" altLang="zh-CN" sz="1600" b="0">
                        <a:latin typeface="+mn-ea"/>
                        <a:cs typeface="+mn-lt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 b="0">
                          <a:latin typeface="+mn-ea"/>
                          <a:cs typeface="+mn-lt"/>
                        </a:rPr>
                        <a:t>无</a:t>
                      </a:r>
                      <a:endParaRPr lang="zh-CN" altLang="en-US" sz="1600" b="0">
                        <a:latin typeface="+mn-ea"/>
                        <a:cs typeface="+mn-lt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2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</a:rPr>
                        <a:t>空调</a:t>
                      </a: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2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2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 b="1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 b="1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 b="0">
                          <a:latin typeface="+mn-ea"/>
                        </a:rPr>
                        <a:t>无</a:t>
                      </a:r>
                      <a:endParaRPr lang="zh-CN" altLang="en-US" sz="1600" b="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</a:tr>
              <a:tr h="340360">
                <a:tc gridSpan="3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</a:rPr>
                        <a:t>过道</a:t>
                      </a: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 hMerge="1">
                  <a:tcP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vMerge="1">
                  <a:tcPr/>
                </a:tc>
                <a:tc gridSpan="8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</a:rPr>
                        <a:t>过道</a:t>
                      </a:r>
                      <a:endParaRPr lang="zh-CN" altLang="en-US" sz="1600">
                        <a:latin typeface="+mn-ea"/>
                      </a:endParaRPr>
                    </a:p>
                  </a:txBody>
                  <a:tcPr anchor="ctr" anchorCtr="0"/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vMerge="1">
                  <a:tcPr/>
                </a:tc>
                <a:tc gridSpan="3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</a:rPr>
                        <a:t>过道</a:t>
                      </a:r>
                      <a:endParaRPr lang="zh-CN" altLang="en-US" sz="1600">
                        <a:latin typeface="+mn-ea"/>
                      </a:endParaRPr>
                    </a:p>
                  </a:txBody>
                  <a:tcPr anchor="ctr" anchorCtr="0"/>
                </a:tc>
                <a:tc hMerge="1">
                  <a:tcPr anchor="ctr" anchorCtr="0"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anchor="ctr" anchorCtr="0"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 b="1">
                          <a:latin typeface="+mn-ea"/>
                        </a:rPr>
                        <a:t>后门</a:t>
                      </a:r>
                      <a:endParaRPr lang="zh-CN" altLang="en-US" sz="1600" b="1">
                        <a:latin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3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1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2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3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</a:rPr>
                        <a:t>1</a:t>
                      </a: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2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3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4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5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6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7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3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1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2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3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4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4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4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5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5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5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6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6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6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7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7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7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8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8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8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9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</a:rPr>
                        <a:t>空调</a:t>
                      </a: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9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9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</a:rPr>
                        <a:t>无</a:t>
                      </a: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10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10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10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11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11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11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12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12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12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13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无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无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13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13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40360">
                <a:tc gridSpan="17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情景剧场共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149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个固定座位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表格 3"/>
          <p:cNvGraphicFramePr/>
          <p:nvPr/>
        </p:nvGraphicFramePr>
        <p:xfrm>
          <a:off x="548640" y="141605"/>
          <a:ext cx="10883265" cy="64668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903605"/>
                <a:gridCol w="656166"/>
                <a:gridCol w="656166"/>
                <a:gridCol w="480060"/>
                <a:gridCol w="983666"/>
                <a:gridCol w="563426"/>
                <a:gridCol w="563426"/>
                <a:gridCol w="563426"/>
                <a:gridCol w="563426"/>
                <a:gridCol w="563426"/>
                <a:gridCol w="563426"/>
                <a:gridCol w="563426"/>
                <a:gridCol w="473075"/>
                <a:gridCol w="858520"/>
                <a:gridCol w="642620"/>
                <a:gridCol w="642620"/>
                <a:gridCol w="642620"/>
              </a:tblGrid>
              <a:tr h="340360">
                <a:tc gridSpan="16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</a:rPr>
                        <a:t>舞台</a:t>
                      </a: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anchor="ctr" anchorCtr="0"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 b="1">
                          <a:latin typeface="+mn-ea"/>
                        </a:rPr>
                        <a:t>前门</a:t>
                      </a:r>
                      <a:endParaRPr lang="zh-CN" altLang="en-US" sz="1600" b="1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 b="1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 b="1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 b="1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 b="1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 b="1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 b="1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 b="1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 b="1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 b="1">
                          <a:latin typeface="+mn-ea"/>
                        </a:rPr>
                        <a:t>中门</a:t>
                      </a:r>
                      <a:endParaRPr lang="zh-CN" altLang="en-US" sz="1600" b="1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1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2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rowSpan="14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</a:rPr>
                        <a:t>过道</a:t>
                      </a: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</a:rPr>
                        <a:t>1</a:t>
                      </a: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2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3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4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5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6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7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rowSpan="14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sym typeface="+mn-ea"/>
                        </a:rPr>
                        <a:t>过道</a:t>
                      </a:r>
                      <a:endParaRPr lang="zh-CN" altLang="en-US" sz="1600">
                        <a:latin typeface="+mn-ea"/>
                        <a:sym typeface="+mn-ea"/>
                      </a:endParaRPr>
                    </a:p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  <a:sym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latin typeface="+mn-ea"/>
                          <a:cs typeface="+mn-lt"/>
                        </a:rPr>
                        <a:t>1</a:t>
                      </a:r>
                      <a:endParaRPr lang="en-US" altLang="zh-CN" sz="1600" b="0">
                        <a:latin typeface="+mn-ea"/>
                        <a:cs typeface="+mn-lt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 b="0">
                          <a:latin typeface="+mn-ea"/>
                          <a:cs typeface="+mn-lt"/>
                        </a:rPr>
                        <a:t>2</a:t>
                      </a:r>
                      <a:endParaRPr lang="en-US" altLang="zh-CN" sz="1600" b="0">
                        <a:latin typeface="+mn-ea"/>
                        <a:cs typeface="+mn-lt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 b="0">
                          <a:latin typeface="+mn-ea"/>
                          <a:cs typeface="+mn-lt"/>
                        </a:rPr>
                        <a:t>无</a:t>
                      </a:r>
                      <a:endParaRPr lang="zh-CN" altLang="en-US" sz="1600" b="0">
                        <a:latin typeface="+mn-ea"/>
                        <a:cs typeface="+mn-lt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2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</a:rPr>
                        <a:t>空调</a:t>
                      </a: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2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2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 b="1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 b="1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 b="0">
                          <a:latin typeface="+mn-ea"/>
                        </a:rPr>
                        <a:t>无</a:t>
                      </a:r>
                      <a:endParaRPr lang="zh-CN" altLang="en-US" sz="1600" b="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40360">
                <a:tc gridSpan="3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</a:rPr>
                        <a:t>过道</a:t>
                      </a: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gridSpan="8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</a:rPr>
                        <a:t>过道</a:t>
                      </a: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</a:rPr>
                        <a:t>过道</a:t>
                      </a: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hMerge="1">
                  <a:tcPr anchor="ctr" anchorCtr="0"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anchor="ctr" anchorCtr="0"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 b="1">
                          <a:latin typeface="+mn-ea"/>
                        </a:rPr>
                        <a:t>后门</a:t>
                      </a:r>
                      <a:endParaRPr lang="zh-CN" altLang="en-US" sz="1600" b="1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3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1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2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3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</a:rPr>
                        <a:t>1</a:t>
                      </a: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2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3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4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5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6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7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3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1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2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latin typeface="+mn-ea"/>
                        </a:rPr>
                        <a:t>3</a:t>
                      </a: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4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4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4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5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5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5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6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6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6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7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7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7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8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8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8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9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</a:rPr>
                        <a:t>空调</a:t>
                      </a: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9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9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</a:rPr>
                        <a:t>无</a:t>
                      </a: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10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10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10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11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11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11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12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12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12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403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13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</a:rPr>
                        <a:t>无</a:t>
                      </a: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</a:rPr>
                        <a:t>无</a:t>
                      </a: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13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第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13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排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600">
                        <a:latin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40360">
                <a:tc gridSpan="17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+mn-ea"/>
                          <a:cs typeface="+mn-ea"/>
                        </a:rPr>
                        <a:t>情景剧场共</a:t>
                      </a:r>
                      <a:r>
                        <a:rPr lang="en-US" altLang="zh-CN" sz="1600">
                          <a:latin typeface="+mn-ea"/>
                          <a:cs typeface="+mn-ea"/>
                        </a:rPr>
                        <a:t>149</a:t>
                      </a:r>
                      <a:r>
                        <a:rPr lang="zh-CN" altLang="en-US" sz="1600">
                          <a:latin typeface="+mn-ea"/>
                          <a:cs typeface="+mn-ea"/>
                        </a:rPr>
                        <a:t>个固定座位</a:t>
                      </a:r>
                      <a:endParaRPr lang="zh-CN" altLang="en-US" sz="1600">
                        <a:latin typeface="+mn-ea"/>
                        <a:cs typeface="+mn-ea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1008</Words>
  <Application>WPS 演示</Application>
  <PresentationFormat>宽屏</PresentationFormat>
  <Paragraphs>616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Arial Unicode MS</vt:lpstr>
      <vt:lpstr>Calibri Light</vt:lpstr>
      <vt:lpstr>Calibri</vt:lpstr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yangyuanlin</dc:creator>
  <cp:lastModifiedBy>LYLG-Psy</cp:lastModifiedBy>
  <cp:revision>11</cp:revision>
  <dcterms:created xsi:type="dcterms:W3CDTF">2015-05-05T08:02:00Z</dcterms:created>
  <dcterms:modified xsi:type="dcterms:W3CDTF">2018-11-15T01:47:11Z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2052-10.1.0.7565</vt:lpwstr>
  </property>
</Properties>
</file>